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75B6"/>
    <a:srgbClr val="2B4277"/>
    <a:srgbClr val="E8E7E6"/>
    <a:srgbClr val="E9E8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1" autoAdjust="0"/>
    <p:restoredTop sz="95373" autoAdjust="0"/>
  </p:normalViewPr>
  <p:slideViewPr>
    <p:cSldViewPr snapToGrid="0">
      <p:cViewPr>
        <p:scale>
          <a:sx n="20" d="100"/>
          <a:sy n="20" d="100"/>
        </p:scale>
        <p:origin x="1461" y="-75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tif>
</file>

<file path=ppt/media/image2.png>
</file>

<file path=ppt/media/image3.png>
</file>

<file path=ppt/media/image4.jp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de-DE"/>
              <a:t>Mastertitelformat bearbeiten</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0490D408-CC74-4ECE-BD2F-97818E9C5FD9}" type="datetimeFigureOut">
              <a:rPr lang="en-US" smtClean="0"/>
              <a:t>7/3/2018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E8F814-FA26-448F-940A-E68B5667440B}" type="slidenum">
              <a:rPr lang="en-US" smtClean="0"/>
              <a:t>‹Nr.›</a:t>
            </a:fld>
            <a:endParaRPr lang="en-US"/>
          </a:p>
        </p:txBody>
      </p:sp>
    </p:spTree>
    <p:extLst>
      <p:ext uri="{BB962C8B-B14F-4D97-AF65-F5344CB8AC3E}">
        <p14:creationId xmlns:p14="http://schemas.microsoft.com/office/powerpoint/2010/main" val="25350726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490D408-CC74-4ECE-BD2F-97818E9C5FD9}" type="datetimeFigureOut">
              <a:rPr lang="en-US" smtClean="0"/>
              <a:t>7/3/2018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E8F814-FA26-448F-940A-E68B5667440B}" type="slidenum">
              <a:rPr lang="en-US" smtClean="0"/>
              <a:t>‹Nr.›</a:t>
            </a:fld>
            <a:endParaRPr lang="en-US"/>
          </a:p>
        </p:txBody>
      </p:sp>
    </p:spTree>
    <p:extLst>
      <p:ext uri="{BB962C8B-B14F-4D97-AF65-F5344CB8AC3E}">
        <p14:creationId xmlns:p14="http://schemas.microsoft.com/office/powerpoint/2010/main" val="2412681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490D408-CC74-4ECE-BD2F-97818E9C5FD9}" type="datetimeFigureOut">
              <a:rPr lang="en-US" smtClean="0"/>
              <a:t>7/3/2018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E8F814-FA26-448F-940A-E68B5667440B}" type="slidenum">
              <a:rPr lang="en-US" smtClean="0"/>
              <a:t>‹Nr.›</a:t>
            </a:fld>
            <a:endParaRPr lang="en-US"/>
          </a:p>
        </p:txBody>
      </p:sp>
    </p:spTree>
    <p:extLst>
      <p:ext uri="{BB962C8B-B14F-4D97-AF65-F5344CB8AC3E}">
        <p14:creationId xmlns:p14="http://schemas.microsoft.com/office/powerpoint/2010/main" val="3362459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490D408-CC74-4ECE-BD2F-97818E9C5FD9}" type="datetimeFigureOut">
              <a:rPr lang="en-US" smtClean="0"/>
              <a:t>7/3/2018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E8F814-FA26-448F-940A-E68B5667440B}" type="slidenum">
              <a:rPr lang="en-US" smtClean="0"/>
              <a:t>‹Nr.›</a:t>
            </a:fld>
            <a:endParaRPr lang="en-US"/>
          </a:p>
        </p:txBody>
      </p:sp>
    </p:spTree>
    <p:extLst>
      <p:ext uri="{BB962C8B-B14F-4D97-AF65-F5344CB8AC3E}">
        <p14:creationId xmlns:p14="http://schemas.microsoft.com/office/powerpoint/2010/main" val="11412891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de-DE"/>
              <a:t>Mastertitelformat bearbeiten</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0490D408-CC74-4ECE-BD2F-97818E9C5FD9}" type="datetimeFigureOut">
              <a:rPr lang="en-US" smtClean="0"/>
              <a:t>7/3/2018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E8F814-FA26-448F-940A-E68B5667440B}" type="slidenum">
              <a:rPr lang="en-US" smtClean="0"/>
              <a:t>‹Nr.›</a:t>
            </a:fld>
            <a:endParaRPr lang="en-US"/>
          </a:p>
        </p:txBody>
      </p:sp>
    </p:spTree>
    <p:extLst>
      <p:ext uri="{BB962C8B-B14F-4D97-AF65-F5344CB8AC3E}">
        <p14:creationId xmlns:p14="http://schemas.microsoft.com/office/powerpoint/2010/main" val="12241583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0490D408-CC74-4ECE-BD2F-97818E9C5FD9}" type="datetimeFigureOut">
              <a:rPr lang="en-US" smtClean="0"/>
              <a:t>7/3/2018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E8F814-FA26-448F-940A-E68B5667440B}" type="slidenum">
              <a:rPr lang="en-US" smtClean="0"/>
              <a:t>‹Nr.›</a:t>
            </a:fld>
            <a:endParaRPr lang="en-US"/>
          </a:p>
        </p:txBody>
      </p:sp>
    </p:spTree>
    <p:extLst>
      <p:ext uri="{BB962C8B-B14F-4D97-AF65-F5344CB8AC3E}">
        <p14:creationId xmlns:p14="http://schemas.microsoft.com/office/powerpoint/2010/main" val="2600877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de-DE"/>
              <a:t>Mastertitelformat bearbeiten</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de-DE"/>
              <a:t>Mastertextformat bearbeiten</a:t>
            </a:r>
          </a:p>
        </p:txBody>
      </p:sp>
      <p:sp>
        <p:nvSpPr>
          <p:cNvPr id="4" name="Content Placeholder 3"/>
          <p:cNvSpPr>
            <a:spLocks noGrp="1"/>
          </p:cNvSpPr>
          <p:nvPr>
            <p:ph sz="half" idx="2"/>
          </p:nvPr>
        </p:nvSpPr>
        <p:spPr>
          <a:xfrm>
            <a:off x="2085368" y="15635264"/>
            <a:ext cx="12807832" cy="2299711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de-DE"/>
              <a:t>Mastertextformat bearbeiten</a:t>
            </a:r>
          </a:p>
        </p:txBody>
      </p:sp>
      <p:sp>
        <p:nvSpPr>
          <p:cNvPr id="6" name="Content Placeholder 5"/>
          <p:cNvSpPr>
            <a:spLocks noGrp="1"/>
          </p:cNvSpPr>
          <p:nvPr>
            <p:ph sz="quarter" idx="4"/>
          </p:nvPr>
        </p:nvSpPr>
        <p:spPr>
          <a:xfrm>
            <a:off x="15326828" y="15635264"/>
            <a:ext cx="12870909" cy="2299711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0490D408-CC74-4ECE-BD2F-97818E9C5FD9}" type="datetimeFigureOut">
              <a:rPr lang="en-US" smtClean="0"/>
              <a:t>7/3/2018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E8F814-FA26-448F-940A-E68B5667440B}" type="slidenum">
              <a:rPr lang="en-US" smtClean="0"/>
              <a:t>‹Nr.›</a:t>
            </a:fld>
            <a:endParaRPr lang="en-US"/>
          </a:p>
        </p:txBody>
      </p:sp>
    </p:spTree>
    <p:extLst>
      <p:ext uri="{BB962C8B-B14F-4D97-AF65-F5344CB8AC3E}">
        <p14:creationId xmlns:p14="http://schemas.microsoft.com/office/powerpoint/2010/main" val="2315527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0490D408-CC74-4ECE-BD2F-97818E9C5FD9}" type="datetimeFigureOut">
              <a:rPr lang="en-US" smtClean="0"/>
              <a:t>7/3/2018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E8F814-FA26-448F-940A-E68B5667440B}" type="slidenum">
              <a:rPr lang="en-US" smtClean="0"/>
              <a:t>‹Nr.›</a:t>
            </a:fld>
            <a:endParaRPr lang="en-US"/>
          </a:p>
        </p:txBody>
      </p:sp>
    </p:spTree>
    <p:extLst>
      <p:ext uri="{BB962C8B-B14F-4D97-AF65-F5344CB8AC3E}">
        <p14:creationId xmlns:p14="http://schemas.microsoft.com/office/powerpoint/2010/main" val="25320107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90D408-CC74-4ECE-BD2F-97818E9C5FD9}" type="datetimeFigureOut">
              <a:rPr lang="en-US" smtClean="0"/>
              <a:t>7/3/2018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E8F814-FA26-448F-940A-E68B5667440B}" type="slidenum">
              <a:rPr lang="en-US" smtClean="0"/>
              <a:t>‹Nr.›</a:t>
            </a:fld>
            <a:endParaRPr lang="en-US"/>
          </a:p>
        </p:txBody>
      </p:sp>
    </p:spTree>
    <p:extLst>
      <p:ext uri="{BB962C8B-B14F-4D97-AF65-F5344CB8AC3E}">
        <p14:creationId xmlns:p14="http://schemas.microsoft.com/office/powerpoint/2010/main" val="2312096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de-DE"/>
              <a:t>Mastertitelformat bearbeiten</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de-DE"/>
              <a:t>Mastertextformat bearbeiten</a:t>
            </a:r>
          </a:p>
        </p:txBody>
      </p:sp>
      <p:sp>
        <p:nvSpPr>
          <p:cNvPr id="5" name="Date Placeholder 4"/>
          <p:cNvSpPr>
            <a:spLocks noGrp="1"/>
          </p:cNvSpPr>
          <p:nvPr>
            <p:ph type="dt" sz="half" idx="10"/>
          </p:nvPr>
        </p:nvSpPr>
        <p:spPr/>
        <p:txBody>
          <a:bodyPr/>
          <a:lstStyle/>
          <a:p>
            <a:fld id="{0490D408-CC74-4ECE-BD2F-97818E9C5FD9}" type="datetimeFigureOut">
              <a:rPr lang="en-US" smtClean="0"/>
              <a:t>7/3/2018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E8F814-FA26-448F-940A-E68B5667440B}" type="slidenum">
              <a:rPr lang="en-US" smtClean="0"/>
              <a:t>‹Nr.›</a:t>
            </a:fld>
            <a:endParaRPr lang="en-US"/>
          </a:p>
        </p:txBody>
      </p:sp>
    </p:spTree>
    <p:extLst>
      <p:ext uri="{BB962C8B-B14F-4D97-AF65-F5344CB8AC3E}">
        <p14:creationId xmlns:p14="http://schemas.microsoft.com/office/powerpoint/2010/main" val="3154909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de-DE"/>
              <a:t>Mastertitelformat bearbeiten</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de-DE"/>
              <a:t>Bild durch Klicken auf Symbol hinzufügen</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de-DE"/>
              <a:t>Mastertextformat bearbeiten</a:t>
            </a:r>
          </a:p>
        </p:txBody>
      </p:sp>
      <p:sp>
        <p:nvSpPr>
          <p:cNvPr id="5" name="Date Placeholder 4"/>
          <p:cNvSpPr>
            <a:spLocks noGrp="1"/>
          </p:cNvSpPr>
          <p:nvPr>
            <p:ph type="dt" sz="half" idx="10"/>
          </p:nvPr>
        </p:nvSpPr>
        <p:spPr/>
        <p:txBody>
          <a:bodyPr/>
          <a:lstStyle/>
          <a:p>
            <a:fld id="{0490D408-CC74-4ECE-BD2F-97818E9C5FD9}" type="datetimeFigureOut">
              <a:rPr lang="en-US" smtClean="0"/>
              <a:t>7/3/2018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E8F814-FA26-448F-940A-E68B5667440B}" type="slidenum">
              <a:rPr lang="en-US" smtClean="0"/>
              <a:t>‹Nr.›</a:t>
            </a:fld>
            <a:endParaRPr lang="en-US"/>
          </a:p>
        </p:txBody>
      </p:sp>
    </p:spTree>
    <p:extLst>
      <p:ext uri="{BB962C8B-B14F-4D97-AF65-F5344CB8AC3E}">
        <p14:creationId xmlns:p14="http://schemas.microsoft.com/office/powerpoint/2010/main" val="50702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0490D408-CC74-4ECE-BD2F-97818E9C5FD9}" type="datetimeFigureOut">
              <a:rPr lang="en-US" smtClean="0"/>
              <a:t>7/3/2018</a:t>
            </a:fld>
            <a:endParaRPr lang="en-US"/>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8DE8F814-FA26-448F-940A-E68B5667440B}" type="slidenum">
              <a:rPr lang="en-US" smtClean="0"/>
              <a:t>‹Nr.›</a:t>
            </a:fld>
            <a:endParaRPr lang="en-US"/>
          </a:p>
        </p:txBody>
      </p:sp>
    </p:spTree>
    <p:extLst>
      <p:ext uri="{BB962C8B-B14F-4D97-AF65-F5344CB8AC3E}">
        <p14:creationId xmlns:p14="http://schemas.microsoft.com/office/powerpoint/2010/main" val="7340253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tif"/><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extLst>
              <a:ext uri="{FF2B5EF4-FFF2-40B4-BE49-F238E27FC236}">
                <a16:creationId xmlns:a16="http://schemas.microsoft.com/office/drawing/2014/main" id="{6DA06D8A-309C-4DEF-9B07-873A8C05D616}"/>
              </a:ext>
            </a:extLst>
          </p:cNvPr>
          <p:cNvPicPr>
            <a:picLocks noChangeAspect="1"/>
          </p:cNvPicPr>
          <p:nvPr/>
        </p:nvPicPr>
        <p:blipFill rotWithShape="1">
          <a:blip r:embed="rId2">
            <a:extLst>
              <a:ext uri="{28A0092B-C50C-407E-A947-70E740481C1C}">
                <a14:useLocalDpi xmlns:a14="http://schemas.microsoft.com/office/drawing/2010/main" val="0"/>
              </a:ext>
            </a:extLst>
          </a:blip>
          <a:srcRect t="-1" r="26172" b="-58516"/>
          <a:stretch/>
        </p:blipFill>
        <p:spPr>
          <a:xfrm>
            <a:off x="288467" y="697832"/>
            <a:ext cx="29698278" cy="5005136"/>
          </a:xfrm>
          <a:prstGeom prst="rect">
            <a:avLst/>
          </a:prstGeom>
          <a:effectLst>
            <a:outerShdw blurRad="50800" dist="38100" dir="2700000" algn="tl" rotWithShape="0">
              <a:prstClr val="black">
                <a:alpha val="40000"/>
              </a:prstClr>
            </a:outerShdw>
          </a:effectLst>
        </p:spPr>
      </p:pic>
      <p:sp>
        <p:nvSpPr>
          <p:cNvPr id="14" name="Rechteck: abgerundete Ecken 13">
            <a:extLst>
              <a:ext uri="{FF2B5EF4-FFF2-40B4-BE49-F238E27FC236}">
                <a16:creationId xmlns:a16="http://schemas.microsoft.com/office/drawing/2014/main" id="{EFE5F441-3D52-459F-9C8E-21E951CC9F4B}"/>
              </a:ext>
            </a:extLst>
          </p:cNvPr>
          <p:cNvSpPr/>
          <p:nvPr/>
        </p:nvSpPr>
        <p:spPr>
          <a:xfrm>
            <a:off x="15406905" y="4812632"/>
            <a:ext cx="14337036" cy="15304168"/>
          </a:xfrm>
          <a:prstGeom prst="roundRect">
            <a:avLst/>
          </a:prstGeom>
          <a:solidFill>
            <a:srgbClr val="E8E7E6"/>
          </a:solidFill>
          <a:ln w="127000">
            <a:solidFill>
              <a:srgbClr val="2E75B6"/>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360000" rIns="91440" bIns="45720" numCol="1" spcCol="0" rtlCol="0" fromWordArt="0" anchor="t" anchorCtr="0" forceAA="0" compatLnSpc="1">
            <a:prstTxWarp prst="textNoShape">
              <a:avLst/>
            </a:prstTxWarp>
            <a:noAutofit/>
          </a:bodyPr>
          <a:lstStyle/>
          <a:p>
            <a:r>
              <a:rPr lang="en-US" sz="4800" dirty="0">
                <a:solidFill>
                  <a:schemeClr val="tx1"/>
                </a:solidFill>
              </a:rPr>
              <a:t>As big cities are growing more and more, the parking situation in those cities is becoming more precarious than ever. Parking demand already exceeds the limited amount of parking spaces available, and thus leads to much of the city traffic generated by people searching for a place to park. This leads to frustration with drivers, more traffic jams, unnecessary use of petrol and further air pollution. The creation of new parking spaces is often either difficult or very expansive, which means existing parking spots have to be used more efficiently. With that intelligent parking systems come into play. This work focused on Shared Parking, a special kind of intelligent parking system, which opens the possibility of sharing a parking place between different people. This work features the design of such a system with special attention given to </a:t>
            </a:r>
            <a:r>
              <a:rPr lang="en-US" sz="4800">
                <a:solidFill>
                  <a:schemeClr val="tx1"/>
                </a:solidFill>
              </a:rPr>
              <a:t>security aspects</a:t>
            </a:r>
            <a:endParaRPr lang="en-US" sz="4800" dirty="0">
              <a:solidFill>
                <a:schemeClr val="tx1"/>
              </a:solidFill>
            </a:endParaRPr>
          </a:p>
        </p:txBody>
      </p:sp>
      <p:pic>
        <p:nvPicPr>
          <p:cNvPr id="9" name="Grafik 8" descr="Ein Bild, das drinnen enthält.&#10;&#10;Mit hoher Zuverlässigkeit generierte Beschreibung">
            <a:extLst>
              <a:ext uri="{FF2B5EF4-FFF2-40B4-BE49-F238E27FC236}">
                <a16:creationId xmlns:a16="http://schemas.microsoft.com/office/drawing/2014/main" id="{8FB48434-A1D5-464C-BB5E-624F9BB917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33962" y="40211408"/>
            <a:ext cx="14186929" cy="2592355"/>
          </a:xfrm>
          <a:prstGeom prst="rect">
            <a:avLst/>
          </a:prstGeom>
        </p:spPr>
      </p:pic>
      <p:pic>
        <p:nvPicPr>
          <p:cNvPr id="11" name="Grafik 10">
            <a:extLst>
              <a:ext uri="{FF2B5EF4-FFF2-40B4-BE49-F238E27FC236}">
                <a16:creationId xmlns:a16="http://schemas.microsoft.com/office/drawing/2014/main" id="{CB9137DE-89D1-48DA-BA2B-5254E065F0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143242" y="1022402"/>
            <a:ext cx="2540281" cy="2540281"/>
          </a:xfrm>
          <a:prstGeom prst="rect">
            <a:avLst/>
          </a:prstGeom>
        </p:spPr>
      </p:pic>
      <p:pic>
        <p:nvPicPr>
          <p:cNvPr id="13" name="Grafik 12" descr="Ein Bild, das Objekt enthält.&#10;&#10;Mit hoher Zuverlässigkeit generierte Beschreibung">
            <a:extLst>
              <a:ext uri="{FF2B5EF4-FFF2-40B4-BE49-F238E27FC236}">
                <a16:creationId xmlns:a16="http://schemas.microsoft.com/office/drawing/2014/main" id="{8C71C254-A865-427E-A267-FF9F258B3B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96206" y="39912557"/>
            <a:ext cx="6143439" cy="2458069"/>
          </a:xfrm>
          <a:prstGeom prst="rect">
            <a:avLst/>
          </a:prstGeom>
        </p:spPr>
      </p:pic>
      <p:sp>
        <p:nvSpPr>
          <p:cNvPr id="19" name="Rechteck: abgerundete Ecken 18">
            <a:extLst>
              <a:ext uri="{FF2B5EF4-FFF2-40B4-BE49-F238E27FC236}">
                <a16:creationId xmlns:a16="http://schemas.microsoft.com/office/drawing/2014/main" id="{9DE408B5-CC95-4CA5-90CE-9C3E27B9293D}"/>
              </a:ext>
            </a:extLst>
          </p:cNvPr>
          <p:cNvSpPr/>
          <p:nvPr/>
        </p:nvSpPr>
        <p:spPr>
          <a:xfrm>
            <a:off x="17201666" y="4295274"/>
            <a:ext cx="5489892" cy="1215189"/>
          </a:xfrm>
          <a:prstGeom prst="roundRect">
            <a:avLst/>
          </a:prstGeom>
          <a:solidFill>
            <a:schemeClr val="bg1"/>
          </a:solidFill>
          <a:ln w="127000">
            <a:solidFill>
              <a:srgbClr val="2E75B6"/>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500" b="1">
                <a:solidFill>
                  <a:schemeClr val="tx1"/>
                </a:solidFill>
              </a:rPr>
              <a:t>Parking Problem</a:t>
            </a:r>
            <a:endParaRPr lang="en-US" sz="5500" b="1" dirty="0">
              <a:solidFill>
                <a:schemeClr val="tx1"/>
              </a:solidFill>
            </a:endParaRPr>
          </a:p>
        </p:txBody>
      </p:sp>
      <p:sp>
        <p:nvSpPr>
          <p:cNvPr id="21" name="Textfeld 20">
            <a:extLst>
              <a:ext uri="{FF2B5EF4-FFF2-40B4-BE49-F238E27FC236}">
                <a16:creationId xmlns:a16="http://schemas.microsoft.com/office/drawing/2014/main" id="{22A2B543-4339-4E7C-9E16-1AB82ACDFB90}"/>
              </a:ext>
            </a:extLst>
          </p:cNvPr>
          <p:cNvSpPr txBox="1"/>
          <p:nvPr/>
        </p:nvSpPr>
        <p:spPr>
          <a:xfrm>
            <a:off x="7660105" y="697832"/>
            <a:ext cx="18987410" cy="3231654"/>
          </a:xfrm>
          <a:prstGeom prst="rect">
            <a:avLst/>
          </a:prstGeom>
          <a:noFill/>
        </p:spPr>
        <p:txBody>
          <a:bodyPr wrap="square" rtlCol="0">
            <a:spAutoFit/>
          </a:bodyPr>
          <a:lstStyle/>
          <a:p>
            <a:pPr algn="ctr"/>
            <a:r>
              <a:rPr lang="en-US" sz="7200" b="1" dirty="0"/>
              <a:t>Design of a Shared Parking System</a:t>
            </a:r>
          </a:p>
          <a:p>
            <a:pPr algn="ctr"/>
            <a:r>
              <a:rPr lang="en-US" sz="7200" b="1" dirty="0"/>
              <a:t>with special attention to security aspects</a:t>
            </a:r>
          </a:p>
          <a:p>
            <a:pPr algn="ctr"/>
            <a:r>
              <a:rPr lang="en-US" sz="6000" b="1" dirty="0"/>
              <a:t>Simon Englert</a:t>
            </a:r>
          </a:p>
        </p:txBody>
      </p:sp>
      <p:sp>
        <p:nvSpPr>
          <p:cNvPr id="22" name="Rechteck: abgerundete Ecken 21">
            <a:extLst>
              <a:ext uri="{FF2B5EF4-FFF2-40B4-BE49-F238E27FC236}">
                <a16:creationId xmlns:a16="http://schemas.microsoft.com/office/drawing/2014/main" id="{4BB5684B-904D-46C3-8B99-B8464B79AB1C}"/>
              </a:ext>
            </a:extLst>
          </p:cNvPr>
          <p:cNvSpPr/>
          <p:nvPr/>
        </p:nvSpPr>
        <p:spPr>
          <a:xfrm>
            <a:off x="679168" y="25357634"/>
            <a:ext cx="11135843" cy="8837755"/>
          </a:xfrm>
          <a:prstGeom prst="roundRect">
            <a:avLst/>
          </a:prstGeom>
          <a:solidFill>
            <a:srgbClr val="E8E7E6"/>
          </a:solidFill>
          <a:ln w="127000">
            <a:solidFill>
              <a:srgbClr val="2E75B6"/>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360000" rIns="91440" bIns="45720" numCol="1" spcCol="0" rtlCol="0" fromWordArt="0" anchor="t" anchorCtr="0" forceAA="0" compatLnSpc="1">
            <a:prstTxWarp prst="textNoShape">
              <a:avLst/>
            </a:prstTxWarp>
            <a:noAutofit/>
          </a:bodyPr>
          <a:lstStyle/>
          <a:p>
            <a:r>
              <a:rPr lang="en-US" sz="4800" dirty="0">
                <a:solidFill>
                  <a:schemeClr val="tx1"/>
                </a:solidFill>
              </a:rPr>
              <a:t>How </a:t>
            </a:r>
            <a:r>
              <a:rPr lang="en-US" sz="4800">
                <a:solidFill>
                  <a:schemeClr val="tx1"/>
                </a:solidFill>
              </a:rPr>
              <a:t>to dedect</a:t>
            </a:r>
            <a:r>
              <a:rPr lang="en-US" sz="4800" dirty="0">
                <a:solidFill>
                  <a:schemeClr val="tx1"/>
                </a:solidFill>
              </a:rPr>
              <a:t> scammers?</a:t>
            </a:r>
          </a:p>
          <a:p>
            <a:endParaRPr lang="de-DE" sz="4800" dirty="0">
              <a:solidFill>
                <a:schemeClr val="tx1"/>
              </a:solidFill>
            </a:endParaRPr>
          </a:p>
          <a:p>
            <a:r>
              <a:rPr lang="de-DE" sz="4800">
                <a:solidFill>
                  <a:schemeClr val="tx1"/>
                </a:solidFill>
              </a:rPr>
              <a:t>H</a:t>
            </a:r>
            <a:r>
              <a:rPr lang="en-US" sz="4800" dirty="0">
                <a:solidFill>
                  <a:schemeClr val="tx1"/>
                </a:solidFill>
              </a:rPr>
              <a:t>ow to punish scammers?</a:t>
            </a:r>
          </a:p>
          <a:p>
            <a:endParaRPr lang="de-DE" sz="4800" dirty="0">
              <a:solidFill>
                <a:schemeClr val="tx1"/>
              </a:solidFill>
            </a:endParaRPr>
          </a:p>
          <a:p>
            <a:r>
              <a:rPr lang="de-DE" sz="4800" dirty="0" err="1">
                <a:solidFill>
                  <a:schemeClr val="tx1"/>
                </a:solidFill>
              </a:rPr>
              <a:t>How</a:t>
            </a:r>
            <a:r>
              <a:rPr lang="de-DE" sz="4800" dirty="0">
                <a:solidFill>
                  <a:schemeClr val="tx1"/>
                </a:solidFill>
              </a:rPr>
              <a:t> </a:t>
            </a:r>
            <a:r>
              <a:rPr lang="de-DE" sz="4800" dirty="0" err="1">
                <a:solidFill>
                  <a:schemeClr val="tx1"/>
                </a:solidFill>
              </a:rPr>
              <a:t>to</a:t>
            </a:r>
            <a:r>
              <a:rPr lang="de-DE" sz="4800" dirty="0">
                <a:solidFill>
                  <a:schemeClr val="tx1"/>
                </a:solidFill>
              </a:rPr>
              <a:t> </a:t>
            </a:r>
            <a:r>
              <a:rPr lang="de-DE" sz="4800" dirty="0" err="1">
                <a:solidFill>
                  <a:schemeClr val="tx1"/>
                </a:solidFill>
              </a:rPr>
              <a:t>compensate</a:t>
            </a:r>
            <a:r>
              <a:rPr lang="de-DE" sz="4800" dirty="0">
                <a:solidFill>
                  <a:schemeClr val="tx1"/>
                </a:solidFill>
              </a:rPr>
              <a:t> </a:t>
            </a:r>
            <a:r>
              <a:rPr lang="de-DE" sz="4800" dirty="0" err="1">
                <a:solidFill>
                  <a:schemeClr val="tx1"/>
                </a:solidFill>
              </a:rPr>
              <a:t>scammers</a:t>
            </a:r>
            <a:r>
              <a:rPr lang="de-DE" sz="4800" dirty="0">
                <a:solidFill>
                  <a:schemeClr val="tx1"/>
                </a:solidFill>
              </a:rPr>
              <a:t> </a:t>
            </a:r>
            <a:r>
              <a:rPr lang="de-DE" sz="4800" dirty="0" err="1">
                <a:solidFill>
                  <a:schemeClr val="tx1"/>
                </a:solidFill>
              </a:rPr>
              <a:t>for</a:t>
            </a:r>
            <a:r>
              <a:rPr lang="de-DE" sz="4800" dirty="0">
                <a:solidFill>
                  <a:schemeClr val="tx1"/>
                </a:solidFill>
              </a:rPr>
              <a:t> </a:t>
            </a:r>
            <a:r>
              <a:rPr lang="de-DE" sz="4800" dirty="0" err="1">
                <a:solidFill>
                  <a:schemeClr val="tx1"/>
                </a:solidFill>
              </a:rPr>
              <a:t>the</a:t>
            </a:r>
            <a:r>
              <a:rPr lang="de-DE" sz="4800" dirty="0">
                <a:solidFill>
                  <a:schemeClr val="tx1"/>
                </a:solidFill>
              </a:rPr>
              <a:t> </a:t>
            </a:r>
            <a:r>
              <a:rPr lang="de-DE" sz="4800" dirty="0" err="1">
                <a:solidFill>
                  <a:schemeClr val="tx1"/>
                </a:solidFill>
              </a:rPr>
              <a:t>injured</a:t>
            </a:r>
            <a:r>
              <a:rPr lang="de-DE" sz="4800" dirty="0">
                <a:solidFill>
                  <a:schemeClr val="tx1"/>
                </a:solidFill>
              </a:rPr>
              <a:t> </a:t>
            </a:r>
            <a:r>
              <a:rPr lang="de-DE" sz="4800" err="1">
                <a:solidFill>
                  <a:schemeClr val="tx1"/>
                </a:solidFill>
              </a:rPr>
              <a:t>party</a:t>
            </a:r>
            <a:r>
              <a:rPr lang="de-DE" sz="4800">
                <a:solidFill>
                  <a:schemeClr val="tx1"/>
                </a:solidFill>
              </a:rPr>
              <a:t>?</a:t>
            </a:r>
            <a:endParaRPr lang="en-US" sz="4800" dirty="0">
              <a:solidFill>
                <a:schemeClr val="tx1"/>
              </a:solidFill>
            </a:endParaRPr>
          </a:p>
          <a:p>
            <a:endParaRPr lang="en-US" sz="4800" dirty="0">
              <a:solidFill>
                <a:schemeClr val="tx1"/>
              </a:solidFill>
            </a:endParaRPr>
          </a:p>
        </p:txBody>
      </p:sp>
      <p:sp>
        <p:nvSpPr>
          <p:cNvPr id="23" name="Rechteck: abgerundete Ecken 22">
            <a:extLst>
              <a:ext uri="{FF2B5EF4-FFF2-40B4-BE49-F238E27FC236}">
                <a16:creationId xmlns:a16="http://schemas.microsoft.com/office/drawing/2014/main" id="{380ADF0E-90AF-4112-A572-D8E8D7296280}"/>
              </a:ext>
            </a:extLst>
          </p:cNvPr>
          <p:cNvSpPr/>
          <p:nvPr/>
        </p:nvSpPr>
        <p:spPr>
          <a:xfrm>
            <a:off x="13007836" y="21030951"/>
            <a:ext cx="16736105" cy="15576005"/>
          </a:xfrm>
          <a:prstGeom prst="roundRect">
            <a:avLst/>
          </a:prstGeom>
          <a:solidFill>
            <a:srgbClr val="E8E7E6"/>
          </a:solidFill>
          <a:ln w="127000">
            <a:solidFill>
              <a:srgbClr val="2E75B6"/>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360000" rIns="91440" bIns="45720" numCol="1" spcCol="0" rtlCol="0" fromWordArt="0" anchor="t" anchorCtr="0" forceAA="0" compatLnSpc="1">
            <a:prstTxWarp prst="textNoShape">
              <a:avLst/>
            </a:prstTxWarp>
            <a:noAutofit/>
          </a:bodyPr>
          <a:lstStyle/>
          <a:p>
            <a:r>
              <a:rPr lang="en-US" sz="4800" dirty="0">
                <a:solidFill>
                  <a:schemeClr val="tx1"/>
                </a:solidFill>
              </a:rPr>
              <a:t>The Shared Parking System will be implemented after the Server-Client-Model. The server is used as a central database and provides and interface via REST API for the client smartphones which have the app installed. Mock-Up of the App showing the main menu and screen for </a:t>
            </a:r>
            <a:r>
              <a:rPr lang="en-US" sz="4800" dirty="0" err="1">
                <a:solidFill>
                  <a:schemeClr val="tx1"/>
                </a:solidFill>
              </a:rPr>
              <a:t>for</a:t>
            </a:r>
            <a:r>
              <a:rPr lang="en-US" sz="4800" dirty="0">
                <a:solidFill>
                  <a:schemeClr val="tx1"/>
                </a:solidFill>
              </a:rPr>
              <a:t> the parking spot search. </a:t>
            </a:r>
          </a:p>
          <a:p>
            <a:endParaRPr lang="en-US" sz="4800" dirty="0">
              <a:solidFill>
                <a:schemeClr val="tx1"/>
              </a:solidFill>
            </a:endParaRPr>
          </a:p>
        </p:txBody>
      </p:sp>
      <p:sp>
        <p:nvSpPr>
          <p:cNvPr id="24" name="Rechteck: abgerundete Ecken 23">
            <a:extLst>
              <a:ext uri="{FF2B5EF4-FFF2-40B4-BE49-F238E27FC236}">
                <a16:creationId xmlns:a16="http://schemas.microsoft.com/office/drawing/2014/main" id="{3CA11DB3-3424-4B6B-96C5-A60C8ED9D4EB}"/>
              </a:ext>
            </a:extLst>
          </p:cNvPr>
          <p:cNvSpPr/>
          <p:nvPr/>
        </p:nvSpPr>
        <p:spPr>
          <a:xfrm>
            <a:off x="679168" y="4902868"/>
            <a:ext cx="13518095" cy="9366585"/>
          </a:xfrm>
          <a:prstGeom prst="roundRect">
            <a:avLst/>
          </a:prstGeom>
          <a:solidFill>
            <a:srgbClr val="E8E7E6"/>
          </a:solidFill>
          <a:ln w="127000">
            <a:solidFill>
              <a:srgbClr val="2E75B6"/>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tIns="360000" rtlCol="0" anchor="t"/>
          <a:lstStyle/>
          <a:p>
            <a:r>
              <a:rPr lang="en-US" sz="4800" dirty="0">
                <a:solidFill>
                  <a:schemeClr val="tx1"/>
                </a:solidFill>
              </a:rPr>
              <a:t>At first the thesis introduces the parking problem in big cities and presents related work in the field of intelligent parking systems. The main part focuses on the design of a Shared Parking System. This design will also be implemented as an Android App. While the app follows the main suggestions of the design regarding security aspects, there will be different alternatives presented and their respective advantages and disadvantages evaluated. At the end there will be proposals for further work in this area.</a:t>
            </a:r>
          </a:p>
          <a:p>
            <a:endParaRPr lang="en-US" sz="4800" dirty="0">
              <a:solidFill>
                <a:schemeClr val="tx1"/>
              </a:solidFill>
            </a:endParaRPr>
          </a:p>
        </p:txBody>
      </p:sp>
      <p:sp>
        <p:nvSpPr>
          <p:cNvPr id="25" name="Rechteck: abgerundete Ecken 24">
            <a:extLst>
              <a:ext uri="{FF2B5EF4-FFF2-40B4-BE49-F238E27FC236}">
                <a16:creationId xmlns:a16="http://schemas.microsoft.com/office/drawing/2014/main" id="{8BF66F51-ABAE-49B1-B5C8-F14463F8F0EE}"/>
              </a:ext>
            </a:extLst>
          </p:cNvPr>
          <p:cNvSpPr/>
          <p:nvPr/>
        </p:nvSpPr>
        <p:spPr>
          <a:xfrm>
            <a:off x="679168" y="15242835"/>
            <a:ext cx="7186418" cy="9307426"/>
          </a:xfrm>
          <a:prstGeom prst="roundRect">
            <a:avLst/>
          </a:prstGeom>
          <a:solidFill>
            <a:srgbClr val="E8E7E6"/>
          </a:solidFill>
          <a:ln w="127000">
            <a:solidFill>
              <a:srgbClr val="2E75B6"/>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360000" rIns="91440" bIns="45720" numCol="1" spcCol="0" rtlCol="0" fromWordArt="0" anchor="t" anchorCtr="0" forceAA="0" compatLnSpc="1">
            <a:prstTxWarp prst="textNoShape">
              <a:avLst/>
            </a:prstTxWarp>
            <a:noAutofit/>
          </a:bodyPr>
          <a:lstStyle/>
          <a:p>
            <a:r>
              <a:rPr lang="en-US" sz="4800" dirty="0">
                <a:solidFill>
                  <a:schemeClr val="tx1"/>
                </a:solidFill>
              </a:rPr>
              <a:t>The design proposes two fundamental systems to prevent cheating. With </a:t>
            </a:r>
            <a:r>
              <a:rPr lang="en-US" sz="4800">
                <a:solidFill>
                  <a:schemeClr val="tx1"/>
                </a:solidFill>
              </a:rPr>
              <a:t>the </a:t>
            </a:r>
            <a:r>
              <a:rPr lang="en-US" sz="4800" dirty="0">
                <a:solidFill>
                  <a:schemeClr val="tx1"/>
                </a:solidFill>
              </a:rPr>
              <a:t>Rating </a:t>
            </a:r>
            <a:r>
              <a:rPr lang="en-US" sz="4800">
                <a:solidFill>
                  <a:schemeClr val="tx1"/>
                </a:solidFill>
              </a:rPr>
              <a:t>System </a:t>
            </a:r>
            <a:r>
              <a:rPr lang="en-US" sz="4800" dirty="0">
                <a:solidFill>
                  <a:schemeClr val="tx1"/>
                </a:solidFill>
              </a:rPr>
              <a:t>users can rate their contractual partners and report any violations with </a:t>
            </a:r>
            <a:r>
              <a:rPr lang="en-US" sz="4800">
                <a:solidFill>
                  <a:schemeClr val="tx1"/>
                </a:solidFill>
              </a:rPr>
              <a:t>a Report System</a:t>
            </a:r>
            <a:r>
              <a:rPr lang="en-US" sz="4800" dirty="0">
                <a:solidFill>
                  <a:schemeClr val="tx1"/>
                </a:solidFill>
              </a:rPr>
              <a:t>. Those basic systems make sure to eliminate scammers quickly.</a:t>
            </a:r>
          </a:p>
          <a:p>
            <a:endParaRPr lang="en-US" sz="4800" dirty="0">
              <a:solidFill>
                <a:schemeClr val="tx1"/>
              </a:solidFill>
            </a:endParaRPr>
          </a:p>
        </p:txBody>
      </p:sp>
      <p:sp>
        <p:nvSpPr>
          <p:cNvPr id="26" name="Rechteck: abgerundete Ecken 25">
            <a:extLst>
              <a:ext uri="{FF2B5EF4-FFF2-40B4-BE49-F238E27FC236}">
                <a16:creationId xmlns:a16="http://schemas.microsoft.com/office/drawing/2014/main" id="{D67EAB14-4C2C-42E0-A3EB-CE98C3524F24}"/>
              </a:ext>
            </a:extLst>
          </p:cNvPr>
          <p:cNvSpPr/>
          <p:nvPr/>
        </p:nvSpPr>
        <p:spPr>
          <a:xfrm>
            <a:off x="800571" y="36090140"/>
            <a:ext cx="7304525" cy="6015791"/>
          </a:xfrm>
          <a:prstGeom prst="roundRect">
            <a:avLst/>
          </a:prstGeom>
          <a:solidFill>
            <a:srgbClr val="E8E7E6"/>
          </a:solidFill>
          <a:ln w="127000">
            <a:solidFill>
              <a:srgbClr val="2E75B6"/>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360000" rIns="91440" bIns="45720" numCol="1" spcCol="0" rtlCol="0" fromWordArt="0" anchor="t" anchorCtr="0" forceAA="0" compatLnSpc="1">
            <a:prstTxWarp prst="textNoShape">
              <a:avLst/>
            </a:prstTxWarp>
            <a:noAutofit/>
          </a:bodyPr>
          <a:lstStyle/>
          <a:p>
            <a:r>
              <a:rPr lang="de-DE" sz="4800">
                <a:solidFill>
                  <a:schemeClr val="tx1"/>
                </a:solidFill>
              </a:rPr>
              <a:t>S</a:t>
            </a:r>
            <a:r>
              <a:rPr lang="en-US" sz="4800">
                <a:solidFill>
                  <a:schemeClr val="tx1"/>
                </a:solidFill>
              </a:rPr>
              <a:t>pecial thanks to </a:t>
            </a:r>
            <a:r>
              <a:rPr lang="en-US" sz="4800" dirty="0">
                <a:solidFill>
                  <a:schemeClr val="tx1"/>
                </a:solidFill>
              </a:rPr>
              <a:t>Prof</a:t>
            </a:r>
            <a:r>
              <a:rPr lang="en-US" sz="4800">
                <a:solidFill>
                  <a:schemeClr val="tx1"/>
                </a:solidFill>
              </a:rPr>
              <a:t>. </a:t>
            </a:r>
            <a:r>
              <a:rPr lang="en-US" sz="4800" dirty="0">
                <a:solidFill>
                  <a:schemeClr val="tx1"/>
                </a:solidFill>
              </a:rPr>
              <a:t>Dr.-Ing</a:t>
            </a:r>
            <a:r>
              <a:rPr lang="en-US" sz="4800">
                <a:solidFill>
                  <a:schemeClr val="tx1"/>
                </a:solidFill>
              </a:rPr>
              <a:t>. Alexandra Dmitrienko</a:t>
            </a:r>
            <a:r>
              <a:rPr lang="en-US" sz="4800" dirty="0">
                <a:solidFill>
                  <a:schemeClr val="tx1"/>
                </a:solidFill>
              </a:rPr>
              <a:t> from the Secure Software Systems Research Group and the City of Würzburg, who supported this Bachelor </a:t>
            </a:r>
            <a:r>
              <a:rPr lang="en-US" sz="4800">
                <a:solidFill>
                  <a:schemeClr val="tx1"/>
                </a:solidFill>
              </a:rPr>
              <a:t>Thesis.</a:t>
            </a:r>
            <a:endParaRPr lang="en-US" sz="4800" dirty="0">
              <a:solidFill>
                <a:schemeClr val="tx1"/>
              </a:solidFill>
            </a:endParaRPr>
          </a:p>
          <a:p>
            <a:endParaRPr lang="en-US" sz="4800" dirty="0">
              <a:solidFill>
                <a:schemeClr val="tx1"/>
              </a:solidFill>
            </a:endParaRPr>
          </a:p>
        </p:txBody>
      </p:sp>
      <p:sp>
        <p:nvSpPr>
          <p:cNvPr id="27" name="Rechteck: abgerundete Ecken 26">
            <a:extLst>
              <a:ext uri="{FF2B5EF4-FFF2-40B4-BE49-F238E27FC236}">
                <a16:creationId xmlns:a16="http://schemas.microsoft.com/office/drawing/2014/main" id="{1CBA4A48-D888-4DF9-89A1-F37EFE9653D5}"/>
              </a:ext>
            </a:extLst>
          </p:cNvPr>
          <p:cNvSpPr/>
          <p:nvPr/>
        </p:nvSpPr>
        <p:spPr>
          <a:xfrm>
            <a:off x="9159834" y="37354691"/>
            <a:ext cx="12558598" cy="2592354"/>
          </a:xfrm>
          <a:prstGeom prst="roundRect">
            <a:avLst/>
          </a:prstGeom>
          <a:solidFill>
            <a:srgbClr val="E8E7E6"/>
          </a:solidFill>
          <a:ln w="127000">
            <a:solidFill>
              <a:srgbClr val="2E75B6"/>
            </a:solidFill>
          </a:ln>
          <a:effectLst>
            <a:outerShdw blurRad="50800" dist="38100" dir="2700000" algn="tl"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360000" rIns="91440" bIns="45720" numCol="1" spcCol="0" rtlCol="0" fromWordArt="0" anchor="t" anchorCtr="0" forceAA="0" compatLnSpc="1">
            <a:prstTxWarp prst="textNoShape">
              <a:avLst/>
            </a:prstTxWarp>
            <a:noAutofit/>
          </a:bodyPr>
          <a:lstStyle/>
          <a:p>
            <a:r>
              <a:rPr lang="de-DE" sz="4800" dirty="0">
                <a:solidFill>
                  <a:schemeClr val="tx1"/>
                </a:solidFill>
              </a:rPr>
              <a:t>Simon Englert</a:t>
            </a:r>
          </a:p>
          <a:p>
            <a:r>
              <a:rPr lang="de-DE" sz="4800" dirty="0">
                <a:solidFill>
                  <a:schemeClr val="tx1"/>
                </a:solidFill>
              </a:rPr>
              <a:t>simon.englert@stud-mail.uni-wuerzburg</a:t>
            </a:r>
            <a:r>
              <a:rPr lang="de-DE" sz="4800">
                <a:solidFill>
                  <a:schemeClr val="tx1"/>
                </a:solidFill>
              </a:rPr>
              <a:t>.de</a:t>
            </a:r>
            <a:endParaRPr lang="en-US" sz="4800" dirty="0">
              <a:solidFill>
                <a:schemeClr val="tx1"/>
              </a:solidFill>
            </a:endParaRPr>
          </a:p>
          <a:p>
            <a:endParaRPr lang="en-US" sz="4800" dirty="0">
              <a:solidFill>
                <a:schemeClr val="tx1"/>
              </a:solidFill>
            </a:endParaRPr>
          </a:p>
        </p:txBody>
      </p:sp>
      <p:sp>
        <p:nvSpPr>
          <p:cNvPr id="28" name="Rechteck: abgerundete Ecken 27">
            <a:extLst>
              <a:ext uri="{FF2B5EF4-FFF2-40B4-BE49-F238E27FC236}">
                <a16:creationId xmlns:a16="http://schemas.microsoft.com/office/drawing/2014/main" id="{DC3A2849-D38C-461D-A653-8B4AE368D6D7}"/>
              </a:ext>
            </a:extLst>
          </p:cNvPr>
          <p:cNvSpPr/>
          <p:nvPr/>
        </p:nvSpPr>
        <p:spPr>
          <a:xfrm>
            <a:off x="9618705" y="36837333"/>
            <a:ext cx="3272589" cy="1034715"/>
          </a:xfrm>
          <a:prstGeom prst="roundRect">
            <a:avLst/>
          </a:prstGeom>
          <a:solidFill>
            <a:schemeClr val="bg1"/>
          </a:solidFill>
          <a:ln w="127000">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500" b="1" dirty="0">
                <a:solidFill>
                  <a:schemeClr val="tx1"/>
                </a:solidFill>
              </a:rPr>
              <a:t>Contacts</a:t>
            </a:r>
          </a:p>
        </p:txBody>
      </p:sp>
      <p:sp>
        <p:nvSpPr>
          <p:cNvPr id="29" name="Rechteck: abgerundete Ecken 28">
            <a:extLst>
              <a:ext uri="{FF2B5EF4-FFF2-40B4-BE49-F238E27FC236}">
                <a16:creationId xmlns:a16="http://schemas.microsoft.com/office/drawing/2014/main" id="{9521DE61-9C07-4432-B484-0EA1811E081B}"/>
              </a:ext>
            </a:extLst>
          </p:cNvPr>
          <p:cNvSpPr/>
          <p:nvPr/>
        </p:nvSpPr>
        <p:spPr>
          <a:xfrm>
            <a:off x="1348492" y="35573323"/>
            <a:ext cx="5998284" cy="1033633"/>
          </a:xfrm>
          <a:prstGeom prst="roundRect">
            <a:avLst/>
          </a:prstGeom>
          <a:solidFill>
            <a:schemeClr val="bg1"/>
          </a:solidFill>
          <a:ln w="127000">
            <a:solidFill>
              <a:srgbClr val="2E75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500" b="1" dirty="0">
                <a:solidFill>
                  <a:schemeClr val="tx1"/>
                </a:solidFill>
              </a:rPr>
              <a:t>Acknowledgement</a:t>
            </a:r>
          </a:p>
        </p:txBody>
      </p:sp>
      <p:sp>
        <p:nvSpPr>
          <p:cNvPr id="30" name="Rechteck: abgerundete Ecken 29">
            <a:extLst>
              <a:ext uri="{FF2B5EF4-FFF2-40B4-BE49-F238E27FC236}">
                <a16:creationId xmlns:a16="http://schemas.microsoft.com/office/drawing/2014/main" id="{F5E16C91-6627-4FCC-987F-1738A435AEE4}"/>
              </a:ext>
            </a:extLst>
          </p:cNvPr>
          <p:cNvSpPr/>
          <p:nvPr/>
        </p:nvSpPr>
        <p:spPr>
          <a:xfrm>
            <a:off x="2170213" y="4386145"/>
            <a:ext cx="5489892" cy="1215189"/>
          </a:xfrm>
          <a:prstGeom prst="roundRect">
            <a:avLst/>
          </a:prstGeom>
          <a:solidFill>
            <a:schemeClr val="bg1"/>
          </a:solidFill>
          <a:ln w="127000">
            <a:solidFill>
              <a:srgbClr val="2E75B6"/>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500" b="1" dirty="0">
                <a:solidFill>
                  <a:schemeClr val="tx1"/>
                </a:solidFill>
              </a:rPr>
              <a:t>Overview</a:t>
            </a:r>
          </a:p>
        </p:txBody>
      </p:sp>
      <p:sp>
        <p:nvSpPr>
          <p:cNvPr id="34" name="Rechteck: abgerundete Ecken 33">
            <a:extLst>
              <a:ext uri="{FF2B5EF4-FFF2-40B4-BE49-F238E27FC236}">
                <a16:creationId xmlns:a16="http://schemas.microsoft.com/office/drawing/2014/main" id="{2C7ACAFF-6130-4F25-898C-65FEC7BFC235}"/>
              </a:ext>
            </a:extLst>
          </p:cNvPr>
          <p:cNvSpPr/>
          <p:nvPr/>
        </p:nvSpPr>
        <p:spPr>
          <a:xfrm>
            <a:off x="14734944" y="20608335"/>
            <a:ext cx="5998284" cy="1033633"/>
          </a:xfrm>
          <a:prstGeom prst="roundRect">
            <a:avLst/>
          </a:prstGeom>
          <a:solidFill>
            <a:schemeClr val="bg1"/>
          </a:solidFill>
          <a:ln w="127000">
            <a:solidFill>
              <a:srgbClr val="2E75B6"/>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5500" b="1" dirty="0">
                <a:solidFill>
                  <a:schemeClr val="tx1"/>
                </a:solidFill>
              </a:rPr>
              <a:t>Implementation</a:t>
            </a:r>
          </a:p>
        </p:txBody>
      </p:sp>
      <p:pic>
        <p:nvPicPr>
          <p:cNvPr id="36" name="Grafik 35">
            <a:extLst>
              <a:ext uri="{FF2B5EF4-FFF2-40B4-BE49-F238E27FC236}">
                <a16:creationId xmlns:a16="http://schemas.microsoft.com/office/drawing/2014/main" id="{ADD92AF5-E6FA-44CD-B64D-5FD0FF6B762D}"/>
              </a:ext>
            </a:extLst>
          </p:cNvPr>
          <p:cNvPicPr>
            <a:picLocks noChangeAspect="1"/>
          </p:cNvPicPr>
          <p:nvPr/>
        </p:nvPicPr>
        <p:blipFill rotWithShape="1">
          <a:blip r:embed="rId6">
            <a:extLst>
              <a:ext uri="{28A0092B-C50C-407E-A947-70E740481C1C}">
                <a14:useLocalDpi xmlns:a14="http://schemas.microsoft.com/office/drawing/2010/main" val="0"/>
              </a:ext>
            </a:extLst>
          </a:blip>
          <a:srcRect l="32313" t="23667" r="32773" b="8123"/>
          <a:stretch/>
        </p:blipFill>
        <p:spPr>
          <a:xfrm>
            <a:off x="15073675" y="27004531"/>
            <a:ext cx="2660411" cy="3898231"/>
          </a:xfrm>
          <a:prstGeom prst="rect">
            <a:avLst/>
          </a:prstGeom>
        </p:spPr>
      </p:pic>
      <p:pic>
        <p:nvPicPr>
          <p:cNvPr id="39" name="Grafik 38" descr="Ein Bild, das Screenshot enthält.&#10;&#10;Mit sehr hoher Zuverlässigkeit generierte Beschreibung">
            <a:extLst>
              <a:ext uri="{FF2B5EF4-FFF2-40B4-BE49-F238E27FC236}">
                <a16:creationId xmlns:a16="http://schemas.microsoft.com/office/drawing/2014/main" id="{9CE08B6E-E9C3-41A7-A3A8-8D74118703F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648291" y="27101833"/>
            <a:ext cx="3643339" cy="6662786"/>
          </a:xfrm>
          <a:prstGeom prst="rect">
            <a:avLst/>
          </a:prstGeom>
        </p:spPr>
      </p:pic>
      <p:pic>
        <p:nvPicPr>
          <p:cNvPr id="41" name="Grafik 40">
            <a:extLst>
              <a:ext uri="{FF2B5EF4-FFF2-40B4-BE49-F238E27FC236}">
                <a16:creationId xmlns:a16="http://schemas.microsoft.com/office/drawing/2014/main" id="{4B76C025-F80A-4F1E-9DA6-7573FDBC051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3831477" y="26454643"/>
            <a:ext cx="3676677" cy="6643736"/>
          </a:xfrm>
          <a:prstGeom prst="rect">
            <a:avLst/>
          </a:prstGeom>
        </p:spPr>
      </p:pic>
    </p:spTree>
    <p:extLst>
      <p:ext uri="{BB962C8B-B14F-4D97-AF65-F5344CB8AC3E}">
        <p14:creationId xmlns:p14="http://schemas.microsoft.com/office/powerpoint/2010/main" val="2767690705"/>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2604</TotalTime>
  <Words>415</Words>
  <Application>Microsoft Office PowerPoint</Application>
  <PresentationFormat>Benutzerdefiniert</PresentationFormat>
  <Paragraphs>20</Paragraphs>
  <Slides>1</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vt:i4>
      </vt:variant>
    </vt:vector>
  </HeadingPairs>
  <TitlesOfParts>
    <vt:vector size="5" baseType="lpstr">
      <vt:lpstr>Arial</vt:lpstr>
      <vt:lpstr>Calibri</vt:lpstr>
      <vt:lpstr>Calibri Light</vt:lpstr>
      <vt:lpstr>Office</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Simon Englert</dc:creator>
  <cp:lastModifiedBy>Simon Englert</cp:lastModifiedBy>
  <cp:revision>28</cp:revision>
  <dcterms:created xsi:type="dcterms:W3CDTF">2018-07-03T13:19:19Z</dcterms:created>
  <dcterms:modified xsi:type="dcterms:W3CDTF">2018-07-05T14:42:43Z</dcterms:modified>
</cp:coreProperties>
</file>

<file path=docProps/thumbnail.jpeg>
</file>